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7" autoAdjust="0"/>
    <p:restoredTop sz="91815" autoAdjust="0"/>
  </p:normalViewPr>
  <p:slideViewPr>
    <p:cSldViewPr snapToGrid="0">
      <p:cViewPr>
        <p:scale>
          <a:sx n="76" d="100"/>
          <a:sy n="76" d="100"/>
        </p:scale>
        <p:origin x="-35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F16FA-A40A-440D-BF67-7487068FFF06}" type="datetimeFigureOut">
              <a:rPr lang="en-US" smtClean="0"/>
              <a:t>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F57803-7FFF-4D13-AEA7-7BB6EC35B23E}" type="slidenum">
              <a:rPr lang="en-US" smtClean="0"/>
              <a:t>‹#›</a:t>
            </a:fld>
            <a:endParaRPr lang="en-US"/>
          </a:p>
        </p:txBody>
      </p:sp>
    </p:spTree>
    <p:extLst>
      <p:ext uri="{BB962C8B-B14F-4D97-AF65-F5344CB8AC3E}">
        <p14:creationId xmlns:p14="http://schemas.microsoft.com/office/powerpoint/2010/main" val="583622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Risk assessment is the process in which an individual identifies a certain hazard, conducts some risk analysis, and carries out a vigorous evaluation of the risk involved (</a:t>
            </a:r>
            <a:r>
              <a:rPr lang="en-US" dirty="0" err="1" smtClean="0"/>
              <a:t>Saridakis</a:t>
            </a:r>
            <a:r>
              <a:rPr lang="en-US" baseline="0" dirty="0" smtClean="0"/>
              <a:t> et al., 2016)</a:t>
            </a:r>
            <a:r>
              <a:rPr lang="en-US" dirty="0" smtClean="0"/>
              <a:t>. </a:t>
            </a:r>
            <a:r>
              <a:rPr lang="en-US" baseline="0" dirty="0" smtClean="0"/>
              <a:t> </a:t>
            </a:r>
            <a:r>
              <a:rPr lang="en-US" dirty="0" smtClean="0"/>
              <a:t>Businesses currently are storing information about the business and the customers in computers. Thus, they suffer from several risk as they try to manage the data.</a:t>
            </a:r>
            <a:r>
              <a:rPr lang="en-US" baseline="0" dirty="0" smtClean="0"/>
              <a:t> </a:t>
            </a:r>
            <a:r>
              <a:rPr lang="en-US" dirty="0" smtClean="0"/>
              <a:t>Businesses suffer from both infrastructural, and technological challenges (</a:t>
            </a:r>
            <a:r>
              <a:rPr lang="en-US" dirty="0" err="1" smtClean="0"/>
              <a:t>Saridakis</a:t>
            </a:r>
            <a:r>
              <a:rPr lang="en-US" baseline="0" dirty="0" smtClean="0"/>
              <a:t> et al., 2016)</a:t>
            </a:r>
            <a:r>
              <a:rPr lang="en-US" dirty="0" smtClean="0"/>
              <a:t>.</a:t>
            </a:r>
          </a:p>
          <a:p>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2</a:t>
            </a:fld>
            <a:endParaRPr lang="en-US"/>
          </a:p>
        </p:txBody>
      </p:sp>
    </p:spTree>
    <p:extLst>
      <p:ext uri="{BB962C8B-B14F-4D97-AF65-F5344CB8AC3E}">
        <p14:creationId xmlns:p14="http://schemas.microsoft.com/office/powerpoint/2010/main" val="428086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Businesses </a:t>
            </a:r>
            <a:r>
              <a:rPr lang="en-US" dirty="0" smtClean="0"/>
              <a:t>have</a:t>
            </a:r>
            <a:r>
              <a:rPr lang="en-US" baseline="0" dirty="0" smtClean="0"/>
              <a:t> challenges in managing IT security, cyber security, computer security, and issues related to security of information the have </a:t>
            </a:r>
            <a:r>
              <a:rPr lang="en-US" baseline="0" dirty="0" smtClean="0"/>
              <a:t>stored. </a:t>
            </a:r>
            <a:r>
              <a:rPr lang="en-US" dirty="0" smtClean="0"/>
              <a:t>A businesses can suffer from several risks which are related to technology. IT security and privacy is one of the main challenges that a firm may suffer from.</a:t>
            </a:r>
            <a:r>
              <a:rPr lang="en-US" baseline="0" dirty="0" smtClean="0"/>
              <a:t> </a:t>
            </a:r>
            <a:r>
              <a:rPr lang="en-US" dirty="0" smtClean="0"/>
              <a:t>Additionally, an organization may suffer from problems that are related to the security of the cyber (</a:t>
            </a:r>
            <a:r>
              <a:rPr lang="en-US" dirty="0" err="1" smtClean="0"/>
              <a:t>Bagchi</a:t>
            </a:r>
            <a:r>
              <a:rPr lang="en-US" dirty="0" smtClean="0"/>
              <a:t> &amp; </a:t>
            </a:r>
            <a:r>
              <a:rPr lang="en-US" dirty="0" err="1" smtClean="0"/>
              <a:t>Bandyopadhyay</a:t>
            </a:r>
            <a:r>
              <a:rPr lang="en-US" dirty="0" smtClean="0"/>
              <a:t>, 2018).</a:t>
            </a:r>
          </a:p>
          <a:p>
            <a:r>
              <a:rPr lang="en-US" dirty="0" smtClean="0"/>
              <a:t>	Besides, the firm may suffer from cloud computing, and virtualization. More so, the businesses may suffer from the problem of bridging the gap between the firm and information technology knowhow (</a:t>
            </a:r>
            <a:r>
              <a:rPr lang="en-US" dirty="0" err="1" smtClean="0"/>
              <a:t>Hopkin</a:t>
            </a:r>
            <a:r>
              <a:rPr lang="en-US" dirty="0" smtClean="0"/>
              <a:t>, 2017). Moreover, the organization may experience challenges in analyzing big volumes of </a:t>
            </a:r>
            <a:r>
              <a:rPr lang="en-US" dirty="0" err="1" smtClean="0"/>
              <a:t>data.Furthermore</a:t>
            </a:r>
            <a:r>
              <a:rPr lang="en-US" dirty="0" smtClean="0"/>
              <a:t>, the organization can suffer from computer security.</a:t>
            </a:r>
            <a:endParaRPr lang="en-US" dirty="0" smtClean="0"/>
          </a:p>
        </p:txBody>
      </p:sp>
      <p:sp>
        <p:nvSpPr>
          <p:cNvPr id="4" name="Slide Number Placeholder 3"/>
          <p:cNvSpPr>
            <a:spLocks noGrp="1"/>
          </p:cNvSpPr>
          <p:nvPr>
            <p:ph type="sldNum" sz="quarter" idx="10"/>
          </p:nvPr>
        </p:nvSpPr>
        <p:spPr/>
        <p:txBody>
          <a:bodyPr/>
          <a:lstStyle/>
          <a:p>
            <a:fld id="{CBF57803-7FFF-4D13-AEA7-7BB6EC35B23E}" type="slidenum">
              <a:rPr lang="en-US" smtClean="0"/>
              <a:t>3</a:t>
            </a:fld>
            <a:endParaRPr lang="en-US"/>
          </a:p>
        </p:txBody>
      </p:sp>
    </p:spTree>
    <p:extLst>
      <p:ext uri="{BB962C8B-B14F-4D97-AF65-F5344CB8AC3E}">
        <p14:creationId xmlns:p14="http://schemas.microsoft.com/office/powerpoint/2010/main" val="2606705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Computer </a:t>
            </a:r>
            <a:r>
              <a:rPr lang="en-US" dirty="0" smtClean="0"/>
              <a:t>security ensures that data,</a:t>
            </a:r>
            <a:r>
              <a:rPr lang="en-US" baseline="0" dirty="0" smtClean="0"/>
              <a:t> network, and computer power is protected.  It is crucial in ensuring safety of information, and continuity of daily work</a:t>
            </a:r>
            <a:r>
              <a:rPr lang="en-US" baseline="0" dirty="0" smtClean="0"/>
              <a:t>. </a:t>
            </a:r>
            <a:r>
              <a:rPr lang="en-US" dirty="0" smtClean="0"/>
              <a:t>Computer security is the process of making sure that information and computer components are ready for use and ensuring people or software that can alter with its normal functioning. It is important to ensure that computer are safe as this is very important in ensuring that crucial processes in the business are not disrupted. Moreover, computer security play a vital role in ensuring that sensitive and personal information is protected. Besides, it enables people to continue with their routine work (</a:t>
            </a:r>
            <a:r>
              <a:rPr lang="en-US" dirty="0" err="1" smtClean="0"/>
              <a:t>Bagchi</a:t>
            </a:r>
            <a:r>
              <a:rPr lang="en-US" dirty="0" smtClean="0"/>
              <a:t> &amp; </a:t>
            </a:r>
            <a:r>
              <a:rPr lang="en-US" dirty="0" err="1" smtClean="0"/>
              <a:t>Bandyopadhyay</a:t>
            </a:r>
            <a:r>
              <a:rPr lang="en-US" dirty="0" smtClean="0"/>
              <a:t>, 2018)..</a:t>
            </a:r>
          </a:p>
          <a:p>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4</a:t>
            </a:fld>
            <a:endParaRPr lang="en-US"/>
          </a:p>
        </p:txBody>
      </p:sp>
    </p:spTree>
    <p:extLst>
      <p:ext uri="{BB962C8B-B14F-4D97-AF65-F5344CB8AC3E}">
        <p14:creationId xmlns:p14="http://schemas.microsoft.com/office/powerpoint/2010/main" val="2231264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Cyber </a:t>
            </a:r>
            <a:r>
              <a:rPr lang="en-US" dirty="0" smtClean="0"/>
              <a:t>security is the act of protecting data from cyber criminals and unauthorized users. It improves</a:t>
            </a:r>
            <a:r>
              <a:rPr lang="en-US" baseline="0" dirty="0" smtClean="0"/>
              <a:t> the reputation of the firm and reduces losses</a:t>
            </a:r>
            <a:r>
              <a:rPr lang="en-US" baseline="0" dirty="0" smtClean="0"/>
              <a:t>.</a:t>
            </a:r>
            <a:r>
              <a:rPr lang="en-US" dirty="0" smtClean="0"/>
              <a:t> Cyber security includes all the technologies, and process that are designed to protect the computer, information and network from various cyber attacks.</a:t>
            </a:r>
            <a:r>
              <a:rPr lang="en-US" baseline="0" dirty="0" smtClean="0"/>
              <a:t> C</a:t>
            </a:r>
            <a:r>
              <a:rPr lang="en-US" dirty="0" smtClean="0"/>
              <a:t>yber attacks affect the reputation of the affected firm. Besides, it may lead to financial losses in the organization (Gross et al., 2017).</a:t>
            </a:r>
          </a:p>
          <a:p>
            <a:r>
              <a:rPr lang="en-US" dirty="0" smtClean="0"/>
              <a:t> 	Firms need to develop a solid system to deal with cyber attacks such as validating the users and stopping various malware.</a:t>
            </a:r>
            <a:r>
              <a:rPr lang="en-US" baseline="0" dirty="0" smtClean="0"/>
              <a:t> </a:t>
            </a:r>
            <a:r>
              <a:rPr lang="en-US" dirty="0" smtClean="0"/>
              <a:t>Cyber attacks can lead to loss of data, programs and various software's which have been installed in the computer.</a:t>
            </a:r>
            <a:r>
              <a:rPr lang="en-US" baseline="0" dirty="0" smtClean="0"/>
              <a:t> </a:t>
            </a:r>
            <a:r>
              <a:rPr lang="en-US" dirty="0" smtClean="0"/>
              <a:t>Besides, a good cyber security system can help reduce network interruption and access from third parties.</a:t>
            </a:r>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5</a:t>
            </a:fld>
            <a:endParaRPr lang="en-US"/>
          </a:p>
        </p:txBody>
      </p:sp>
    </p:spTree>
    <p:extLst>
      <p:ext uri="{BB962C8B-B14F-4D97-AF65-F5344CB8AC3E}">
        <p14:creationId xmlns:p14="http://schemas.microsoft.com/office/powerpoint/2010/main" val="1973270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Cyber </a:t>
            </a:r>
            <a:r>
              <a:rPr lang="en-US" dirty="0" smtClean="0"/>
              <a:t>security deals with network</a:t>
            </a:r>
            <a:r>
              <a:rPr lang="en-US" baseline="0" dirty="0" smtClean="0"/>
              <a:t> protection, intelligence, and  concern with threats from outside. In contrast,  computer security deals with backups and the machine </a:t>
            </a:r>
            <a:r>
              <a:rPr lang="en-US" baseline="0" dirty="0" smtClean="0"/>
              <a:t>security </a:t>
            </a:r>
            <a:r>
              <a:rPr lang="en-US" dirty="0" smtClean="0"/>
              <a:t>(Gross et al., 2017)</a:t>
            </a:r>
            <a:r>
              <a:rPr lang="en-US" baseline="0" dirty="0" smtClean="0"/>
              <a:t>. </a:t>
            </a:r>
            <a:r>
              <a:rPr lang="en-US" dirty="0" smtClean="0"/>
              <a:t>Cyber security deals with all the threats associated with use of a computer online such as viruses. Where as, computer security deals with security of computer hardware and back up of information stored in a computer.</a:t>
            </a:r>
          </a:p>
          <a:p>
            <a:r>
              <a:rPr lang="en-US" dirty="0" smtClean="0"/>
              <a:t>	Cyber security ensures that information is defended from unauthorized digital attack. In contrast, computer security ensures that data in physical and digital form is safeguarded from unauthorized access. </a:t>
            </a:r>
          </a:p>
          <a:p>
            <a:r>
              <a:rPr lang="en-US" dirty="0" smtClean="0"/>
              <a:t>	</a:t>
            </a:r>
            <a:r>
              <a:rPr lang="en-US" dirty="0" err="1" smtClean="0"/>
              <a:t>Cybersecurity</a:t>
            </a:r>
            <a:r>
              <a:rPr lang="en-US" dirty="0" smtClean="0"/>
              <a:t> deals with defense of information through use of cyber space from cyber attacks. In contrast, computer security deals with protection of Information and information system from unauthorized access (Gross et al., 2017).</a:t>
            </a:r>
          </a:p>
          <a:p>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6</a:t>
            </a:fld>
            <a:endParaRPr lang="en-US"/>
          </a:p>
        </p:txBody>
      </p:sp>
    </p:spTree>
    <p:extLst>
      <p:ext uri="{BB962C8B-B14F-4D97-AF65-F5344CB8AC3E}">
        <p14:creationId xmlns:p14="http://schemas.microsoft.com/office/powerpoint/2010/main" val="896630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Firms </a:t>
            </a:r>
            <a:r>
              <a:rPr lang="en-US" dirty="0" smtClean="0"/>
              <a:t>need to be </a:t>
            </a:r>
            <a:r>
              <a:rPr lang="en-US" dirty="0" smtClean="0"/>
              <a:t>concerned </a:t>
            </a:r>
            <a:r>
              <a:rPr lang="en-US" dirty="0" smtClean="0"/>
              <a:t>with</a:t>
            </a:r>
            <a:r>
              <a:rPr lang="en-US" baseline="0" dirty="0" smtClean="0"/>
              <a:t> viruses which affects its operation. This helps firms to have </a:t>
            </a:r>
            <a:r>
              <a:rPr lang="en-US" baseline="0" dirty="0" smtClean="0"/>
              <a:t>the technical </a:t>
            </a:r>
            <a:r>
              <a:rPr lang="en-US" baseline="0" dirty="0" smtClean="0"/>
              <a:t>knowhow about crucial data and how it can be </a:t>
            </a:r>
            <a:r>
              <a:rPr lang="en-US" baseline="0" dirty="0" smtClean="0"/>
              <a:t>protected </a:t>
            </a:r>
            <a:r>
              <a:rPr lang="en-US" dirty="0" smtClean="0"/>
              <a:t>(</a:t>
            </a:r>
            <a:r>
              <a:rPr lang="en-US" dirty="0" err="1" smtClean="0"/>
              <a:t>Hopkin</a:t>
            </a:r>
            <a:r>
              <a:rPr lang="en-US" dirty="0" smtClean="0"/>
              <a:t>, 2017)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7</a:t>
            </a:fld>
            <a:endParaRPr lang="en-US"/>
          </a:p>
        </p:txBody>
      </p:sp>
    </p:spTree>
    <p:extLst>
      <p:ext uri="{BB962C8B-B14F-4D97-AF65-F5344CB8AC3E}">
        <p14:creationId xmlns:p14="http://schemas.microsoft.com/office/powerpoint/2010/main" val="3930962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Effectiveness</a:t>
            </a:r>
            <a:r>
              <a:rPr lang="en-US" baseline="0" dirty="0" smtClean="0"/>
              <a:t> and efficiency can be achieved through accessing digital information, and identifying tools that can help in achieving these objective. Besides,  a serious analysis should be carried out to evaluate existing resources and what can be done to improve </a:t>
            </a:r>
            <a:r>
              <a:rPr lang="en-US" baseline="0" dirty="0" smtClean="0"/>
              <a:t>them </a:t>
            </a:r>
            <a:r>
              <a:rPr lang="en-US" dirty="0" smtClean="0"/>
              <a:t>(</a:t>
            </a:r>
            <a:r>
              <a:rPr lang="en-US" dirty="0" err="1" smtClean="0"/>
              <a:t>Hopkin</a:t>
            </a:r>
            <a:r>
              <a:rPr lang="en-US" dirty="0" smtClean="0"/>
              <a:t>, 2017)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8</a:t>
            </a:fld>
            <a:endParaRPr lang="en-US"/>
          </a:p>
        </p:txBody>
      </p:sp>
    </p:spTree>
    <p:extLst>
      <p:ext uri="{BB962C8B-B14F-4D97-AF65-F5344CB8AC3E}">
        <p14:creationId xmlns:p14="http://schemas.microsoft.com/office/powerpoint/2010/main" val="845600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Cyberwarfare</a:t>
            </a:r>
            <a:r>
              <a:rPr lang="en-US" dirty="0" smtClean="0"/>
              <a:t> </a:t>
            </a:r>
            <a:r>
              <a:rPr lang="en-US" dirty="0" smtClean="0"/>
              <a:t>is the use of computers</a:t>
            </a:r>
            <a:r>
              <a:rPr lang="en-US" baseline="0" dirty="0" smtClean="0"/>
              <a:t> to disrupt the activities of the state or an organization.  For instance, the attack by America on </a:t>
            </a:r>
            <a:r>
              <a:rPr lang="en-US" baseline="0" dirty="0" smtClean="0"/>
              <a:t>Serbia </a:t>
            </a:r>
            <a:r>
              <a:rPr lang="en-US" dirty="0" smtClean="0"/>
              <a:t>(</a:t>
            </a:r>
            <a:r>
              <a:rPr lang="en-US" dirty="0" err="1" smtClean="0"/>
              <a:t>Bagchi</a:t>
            </a:r>
            <a:r>
              <a:rPr lang="en-US" dirty="0" smtClean="0"/>
              <a:t> &amp; </a:t>
            </a:r>
            <a:r>
              <a:rPr lang="en-US" dirty="0" err="1" smtClean="0"/>
              <a:t>Bandyopadhyay</a:t>
            </a:r>
            <a:r>
              <a:rPr lang="en-US" dirty="0" smtClean="0"/>
              <a:t>, 2018). </a:t>
            </a:r>
            <a:r>
              <a:rPr lang="en-US" dirty="0" err="1" smtClean="0"/>
              <a:t>Cyberwarfare</a:t>
            </a:r>
            <a:r>
              <a:rPr lang="en-US" dirty="0" smtClean="0"/>
              <a:t> refers to any conflict either computer or network based that involves politically motivated attack by a country to another nation.	The hacking that was done by America to the Serbia air defense that was aimed at compromising the air traffic control.</a:t>
            </a:r>
            <a:r>
              <a:rPr lang="en-US" baseline="0" dirty="0" smtClean="0"/>
              <a:t> </a:t>
            </a:r>
            <a:r>
              <a:rPr lang="en-US" dirty="0" smtClean="0"/>
              <a:t>Additionally, the attack by unknown people into the United States computers in which they gained access to a lot of information (</a:t>
            </a:r>
            <a:r>
              <a:rPr lang="en-US" dirty="0" err="1" smtClean="0"/>
              <a:t>Bagchi</a:t>
            </a:r>
            <a:r>
              <a:rPr lang="en-US" dirty="0" smtClean="0"/>
              <a:t> &amp; </a:t>
            </a:r>
            <a:r>
              <a:rPr lang="en-US" dirty="0" err="1" smtClean="0"/>
              <a:t>Bandyopadhyay</a:t>
            </a:r>
            <a:r>
              <a:rPr lang="en-US" dirty="0" smtClean="0"/>
              <a:t>, 2018).</a:t>
            </a:r>
          </a:p>
          <a:p>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9</a:t>
            </a:fld>
            <a:endParaRPr lang="en-US"/>
          </a:p>
        </p:txBody>
      </p:sp>
    </p:spTree>
    <p:extLst>
      <p:ext uri="{BB962C8B-B14F-4D97-AF65-F5344CB8AC3E}">
        <p14:creationId xmlns:p14="http://schemas.microsoft.com/office/powerpoint/2010/main" val="4211923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Cyber terrorism</a:t>
            </a:r>
            <a:r>
              <a:rPr lang="en-US" baseline="0" dirty="0" smtClean="0"/>
              <a:t> is any politically motivated use of computers that is aimed at causing fear among members of the society. For instance, the use of internet to communicate by the </a:t>
            </a:r>
            <a:r>
              <a:rPr lang="en-US" baseline="0" dirty="0" smtClean="0"/>
              <a:t>Al-Qaeda </a:t>
            </a:r>
            <a:r>
              <a:rPr lang="en-US" dirty="0" smtClean="0"/>
              <a:t>(</a:t>
            </a:r>
            <a:r>
              <a:rPr lang="en-US" dirty="0" err="1" smtClean="0"/>
              <a:t>Jeschke</a:t>
            </a:r>
            <a:r>
              <a:rPr lang="en-US" dirty="0" smtClean="0"/>
              <a:t> et al., 2017)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10</a:t>
            </a:fld>
            <a:endParaRPr lang="en-US"/>
          </a:p>
        </p:txBody>
      </p:sp>
    </p:spTree>
    <p:extLst>
      <p:ext uri="{BB962C8B-B14F-4D97-AF65-F5344CB8AC3E}">
        <p14:creationId xmlns:p14="http://schemas.microsoft.com/office/powerpoint/2010/main" val="1622113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Cyber terrorism is held</a:t>
            </a:r>
            <a:r>
              <a:rPr lang="en-US" baseline="0" dirty="0" smtClean="0"/>
              <a:t> with the motive of intimidating the said nation, where as cyber attack is carried out with the motive of instilling fear in a country.</a:t>
            </a:r>
            <a:endParaRPr lang="en-US" dirty="0"/>
          </a:p>
        </p:txBody>
      </p:sp>
      <p:sp>
        <p:nvSpPr>
          <p:cNvPr id="4" name="Slide Number Placeholder 3"/>
          <p:cNvSpPr>
            <a:spLocks noGrp="1"/>
          </p:cNvSpPr>
          <p:nvPr>
            <p:ph type="sldNum" sz="quarter" idx="10"/>
          </p:nvPr>
        </p:nvSpPr>
        <p:spPr/>
        <p:txBody>
          <a:bodyPr/>
          <a:lstStyle/>
          <a:p>
            <a:fld id="{CBF57803-7FFF-4D13-AEA7-7BB6EC35B23E}" type="slidenum">
              <a:rPr lang="en-US" smtClean="0"/>
              <a:t>11</a:t>
            </a:fld>
            <a:endParaRPr lang="en-US"/>
          </a:p>
        </p:txBody>
      </p:sp>
    </p:spTree>
    <p:extLst>
      <p:ext uri="{BB962C8B-B14F-4D97-AF65-F5344CB8AC3E}">
        <p14:creationId xmlns:p14="http://schemas.microsoft.com/office/powerpoint/2010/main" val="125707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2811913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252208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2905518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94F2D4-7D59-4A55-8C3F-9B690DE8A52E}"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1842524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94F2D4-7D59-4A55-8C3F-9B690DE8A52E}" type="datetimeFigureOut">
              <a:rPr lang="en-US" smtClean="0"/>
              <a:t>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2167902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94F2D4-7D59-4A55-8C3F-9B690DE8A52E}" type="datetimeFigureOut">
              <a:rPr lang="en-US" smtClean="0"/>
              <a:t>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417548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94F2D4-7D59-4A55-8C3F-9B690DE8A52E}" type="datetimeFigureOut">
              <a:rPr lang="en-US" smtClean="0"/>
              <a:t>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4125650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4F2D4-7D59-4A55-8C3F-9B690DE8A52E}"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96302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94F2D4-7D59-4A55-8C3F-9B690DE8A52E}" type="datetimeFigureOut">
              <a:rPr lang="en-US" smtClean="0"/>
              <a:t>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1513407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87257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40446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3050178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90562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1343203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3718629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94F2D4-7D59-4A55-8C3F-9B690DE8A52E}" type="datetimeFigureOut">
              <a:rPr lang="en-US" smtClean="0"/>
              <a:t>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4EFF9-CE5B-4A8F-989F-6218694589DE}" type="slidenum">
              <a:rPr lang="en-US" smtClean="0"/>
              <a:t>‹#›</a:t>
            </a:fld>
            <a:endParaRPr lang="en-US"/>
          </a:p>
        </p:txBody>
      </p:sp>
    </p:spTree>
    <p:extLst>
      <p:ext uri="{BB962C8B-B14F-4D97-AF65-F5344CB8AC3E}">
        <p14:creationId xmlns:p14="http://schemas.microsoft.com/office/powerpoint/2010/main" val="329604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994F2D4-7D59-4A55-8C3F-9B690DE8A52E}" type="datetimeFigureOut">
              <a:rPr lang="en-US" smtClean="0"/>
              <a:t>2/3/2018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D54EFF9-CE5B-4A8F-989F-6218694589DE}" type="slidenum">
              <a:rPr lang="en-US" smtClean="0"/>
              <a:t>‹#›</a:t>
            </a:fld>
            <a:endParaRPr lang="en-US"/>
          </a:p>
        </p:txBody>
      </p:sp>
    </p:spTree>
    <p:extLst>
      <p:ext uri="{BB962C8B-B14F-4D97-AF65-F5344CB8AC3E}">
        <p14:creationId xmlns:p14="http://schemas.microsoft.com/office/powerpoint/2010/main" val="1279956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Risk Assessment</a:t>
            </a:r>
            <a:endParaRPr lang="en-US" dirty="0"/>
          </a:p>
        </p:txBody>
      </p:sp>
      <p:sp>
        <p:nvSpPr>
          <p:cNvPr id="3" name="Subtitle 2"/>
          <p:cNvSpPr>
            <a:spLocks noGrp="1"/>
          </p:cNvSpPr>
          <p:nvPr>
            <p:ph type="subTitle" idx="1"/>
          </p:nvPr>
        </p:nvSpPr>
        <p:spPr/>
        <p:txBody>
          <a:bodyPr/>
          <a:lstStyle/>
          <a:p>
            <a:r>
              <a:rPr lang="en-US" dirty="0" smtClean="0"/>
              <a:t>Risk assessment challenges in businesses</a:t>
            </a:r>
            <a:endParaRPr lang="en-US" dirty="0"/>
          </a:p>
        </p:txBody>
      </p:sp>
    </p:spTree>
    <p:extLst>
      <p:ext uri="{BB962C8B-B14F-4D97-AF65-F5344CB8AC3E}">
        <p14:creationId xmlns:p14="http://schemas.microsoft.com/office/powerpoint/2010/main" val="139844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 in business</a:t>
            </a:r>
            <a:endParaRPr lang="en-US" dirty="0"/>
          </a:p>
        </p:txBody>
      </p:sp>
      <p:sp>
        <p:nvSpPr>
          <p:cNvPr id="3" name="Content Placeholder 2"/>
          <p:cNvSpPr>
            <a:spLocks noGrp="1"/>
          </p:cNvSpPr>
          <p:nvPr>
            <p:ph idx="1"/>
          </p:nvPr>
        </p:nvSpPr>
        <p:spPr/>
        <p:txBody>
          <a:bodyPr/>
          <a:lstStyle/>
          <a:p>
            <a:pPr marL="0" indent="0">
              <a:buNone/>
            </a:pPr>
            <a:r>
              <a:rPr lang="en-US" dirty="0"/>
              <a:t>Risk assessment involves </a:t>
            </a:r>
            <a:r>
              <a:rPr lang="en-US" dirty="0" smtClean="0"/>
              <a:t>:</a:t>
            </a:r>
          </a:p>
          <a:p>
            <a:pPr>
              <a:buFont typeface="Wingdings" pitchFamily="2" charset="2"/>
              <a:buChar char="Ø"/>
            </a:pPr>
            <a:r>
              <a:rPr lang="en-US" dirty="0" smtClean="0"/>
              <a:t>Identifying risks.</a:t>
            </a:r>
          </a:p>
          <a:p>
            <a:pPr>
              <a:buFont typeface="Wingdings" pitchFamily="2" charset="2"/>
              <a:buChar char="Ø"/>
            </a:pPr>
            <a:r>
              <a:rPr lang="en-US" dirty="0" smtClean="0"/>
              <a:t> Analyzing risks.</a:t>
            </a:r>
          </a:p>
          <a:p>
            <a:pPr>
              <a:buFont typeface="Wingdings" pitchFamily="2" charset="2"/>
              <a:buChar char="Ø"/>
            </a:pPr>
            <a:r>
              <a:rPr lang="en-US" dirty="0"/>
              <a:t>E</a:t>
            </a:r>
            <a:r>
              <a:rPr lang="en-US" dirty="0" smtClean="0"/>
              <a:t>valuating </a:t>
            </a:r>
            <a:r>
              <a:rPr lang="en-US" dirty="0"/>
              <a:t>risks. </a:t>
            </a:r>
          </a:p>
        </p:txBody>
      </p:sp>
    </p:spTree>
    <p:extLst>
      <p:ext uri="{BB962C8B-B14F-4D97-AF65-F5344CB8AC3E}">
        <p14:creationId xmlns:p14="http://schemas.microsoft.com/office/powerpoint/2010/main" val="270805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Technological challenges</a:t>
            </a:r>
            <a:endParaRPr lang="en-US" dirty="0"/>
          </a:p>
        </p:txBody>
      </p:sp>
      <p:sp>
        <p:nvSpPr>
          <p:cNvPr id="3" name="Content Placeholder 2"/>
          <p:cNvSpPr>
            <a:spLocks noGrp="1"/>
          </p:cNvSpPr>
          <p:nvPr>
            <p:ph idx="1"/>
          </p:nvPr>
        </p:nvSpPr>
        <p:spPr/>
        <p:txBody>
          <a:bodyPr>
            <a:normAutofit/>
          </a:bodyPr>
          <a:lstStyle/>
          <a:p>
            <a:r>
              <a:rPr lang="en-US" dirty="0" smtClean="0"/>
              <a:t>Firms suffer from several challenges </a:t>
            </a:r>
            <a:r>
              <a:rPr lang="en-US" dirty="0" smtClean="0"/>
              <a:t>related to </a:t>
            </a:r>
            <a:r>
              <a:rPr lang="en-US" dirty="0" smtClean="0"/>
              <a:t>technology including. </a:t>
            </a:r>
            <a:endParaRPr lang="en-US" dirty="0"/>
          </a:p>
          <a:p>
            <a:r>
              <a:rPr lang="en-US" dirty="0" smtClean="0"/>
              <a:t>IT security and </a:t>
            </a:r>
            <a:r>
              <a:rPr lang="en-US" dirty="0" smtClean="0"/>
              <a:t>privacy.</a:t>
            </a:r>
            <a:endParaRPr lang="en-US" dirty="0" smtClean="0"/>
          </a:p>
          <a:p>
            <a:r>
              <a:rPr lang="en-US" dirty="0" smtClean="0"/>
              <a:t>Cyber security.</a:t>
            </a:r>
            <a:endParaRPr lang="en-US" dirty="0" smtClean="0"/>
          </a:p>
          <a:p>
            <a:r>
              <a:rPr lang="en-US" dirty="0" smtClean="0"/>
              <a:t>Cloud computing and </a:t>
            </a:r>
            <a:r>
              <a:rPr lang="en-US" dirty="0" smtClean="0"/>
              <a:t>virtualization. </a:t>
            </a:r>
          </a:p>
          <a:p>
            <a:r>
              <a:rPr lang="en-US" dirty="0" smtClean="0"/>
              <a:t>Bridging the gap between the </a:t>
            </a:r>
            <a:r>
              <a:rPr lang="en-US" dirty="0" smtClean="0"/>
              <a:t>firm and information technology knowhow. </a:t>
            </a:r>
            <a:r>
              <a:rPr lang="en-US" dirty="0" smtClean="0"/>
              <a:t>Evaluation of big </a:t>
            </a:r>
            <a:r>
              <a:rPr lang="en-US" dirty="0" smtClean="0"/>
              <a:t>volumes of data.</a:t>
            </a:r>
          </a:p>
          <a:p>
            <a:r>
              <a:rPr lang="en-US" dirty="0"/>
              <a:t>Computer security (</a:t>
            </a:r>
            <a:r>
              <a:rPr lang="en-US" dirty="0" err="1"/>
              <a:t>Bagchi</a:t>
            </a:r>
            <a:r>
              <a:rPr lang="en-US" dirty="0"/>
              <a:t> &amp; </a:t>
            </a:r>
            <a:r>
              <a:rPr lang="en-US" dirty="0" err="1"/>
              <a:t>Bandyopadhyay</a:t>
            </a:r>
            <a:r>
              <a:rPr lang="en-US" dirty="0"/>
              <a:t>, 2018</a:t>
            </a:r>
            <a:r>
              <a:rPr lang="en-US" dirty="0" smtClean="0"/>
              <a:t>).</a:t>
            </a:r>
            <a:endParaRPr lang="en-US" dirty="0" smtClean="0"/>
          </a:p>
          <a:p>
            <a:endParaRPr lang="en-US" dirty="0"/>
          </a:p>
          <a:p>
            <a:endParaRPr lang="en-US" dirty="0" smtClean="0"/>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3909704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security</a:t>
            </a:r>
            <a:endParaRPr lang="en-US" dirty="0"/>
          </a:p>
        </p:txBody>
      </p:sp>
      <p:sp>
        <p:nvSpPr>
          <p:cNvPr id="3" name="Content Placeholder 2"/>
          <p:cNvSpPr>
            <a:spLocks noGrp="1"/>
          </p:cNvSpPr>
          <p:nvPr>
            <p:ph idx="1"/>
          </p:nvPr>
        </p:nvSpPr>
        <p:spPr/>
        <p:txBody>
          <a:bodyPr/>
          <a:lstStyle/>
          <a:p>
            <a:r>
              <a:rPr lang="en-US" dirty="0" smtClean="0"/>
              <a:t>The process of ensuring information </a:t>
            </a:r>
            <a:r>
              <a:rPr lang="en-US" dirty="0" smtClean="0"/>
              <a:t>and computer components are </a:t>
            </a:r>
            <a:r>
              <a:rPr lang="en-US" dirty="0" smtClean="0"/>
              <a:t>ready (</a:t>
            </a:r>
            <a:r>
              <a:rPr lang="en-US" dirty="0" err="1" smtClean="0"/>
              <a:t>Hopkin</a:t>
            </a:r>
            <a:r>
              <a:rPr lang="en-US" dirty="0" smtClean="0"/>
              <a:t>, 2017).</a:t>
            </a:r>
          </a:p>
          <a:p>
            <a:r>
              <a:rPr lang="en-US" dirty="0" smtClean="0"/>
              <a:t>Ensuring computers </a:t>
            </a:r>
            <a:r>
              <a:rPr lang="en-US" dirty="0" smtClean="0"/>
              <a:t>are safe </a:t>
            </a:r>
            <a:r>
              <a:rPr lang="en-US" dirty="0" smtClean="0"/>
              <a:t>is crucial to avoid disruption of business. </a:t>
            </a:r>
            <a:endParaRPr lang="en-US" dirty="0" smtClean="0"/>
          </a:p>
          <a:p>
            <a:r>
              <a:rPr lang="en-US" dirty="0"/>
              <a:t>C</a:t>
            </a:r>
            <a:r>
              <a:rPr lang="en-US" dirty="0" smtClean="0"/>
              <a:t>omputer </a:t>
            </a:r>
            <a:r>
              <a:rPr lang="en-US" dirty="0" smtClean="0"/>
              <a:t>security </a:t>
            </a:r>
            <a:r>
              <a:rPr lang="en-US" dirty="0" smtClean="0"/>
              <a:t>is significant in protecting personal data</a:t>
            </a:r>
            <a:r>
              <a:rPr lang="en-US" dirty="0" smtClean="0"/>
              <a:t>. </a:t>
            </a:r>
            <a:endParaRPr lang="en-US" dirty="0" smtClean="0"/>
          </a:p>
        </p:txBody>
      </p:sp>
    </p:spTree>
    <p:extLst>
      <p:ext uri="{BB962C8B-B14F-4D97-AF65-F5344CB8AC3E}">
        <p14:creationId xmlns:p14="http://schemas.microsoft.com/office/powerpoint/2010/main" val="1866665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security</a:t>
            </a:r>
            <a:endParaRPr lang="en-US" dirty="0"/>
          </a:p>
        </p:txBody>
      </p:sp>
      <p:sp>
        <p:nvSpPr>
          <p:cNvPr id="3" name="Content Placeholder 2"/>
          <p:cNvSpPr>
            <a:spLocks noGrp="1"/>
          </p:cNvSpPr>
          <p:nvPr>
            <p:ph idx="1"/>
          </p:nvPr>
        </p:nvSpPr>
        <p:spPr/>
        <p:txBody>
          <a:bodyPr>
            <a:normAutofit/>
          </a:bodyPr>
          <a:lstStyle/>
          <a:p>
            <a:r>
              <a:rPr lang="en-US" dirty="0" smtClean="0"/>
              <a:t>All technologies </a:t>
            </a:r>
            <a:r>
              <a:rPr lang="en-US" dirty="0" smtClean="0"/>
              <a:t>and process </a:t>
            </a:r>
            <a:r>
              <a:rPr lang="en-US" dirty="0" smtClean="0"/>
              <a:t>designed </a:t>
            </a:r>
            <a:r>
              <a:rPr lang="en-US" dirty="0" smtClean="0"/>
              <a:t>to protect the </a:t>
            </a:r>
            <a:r>
              <a:rPr lang="en-US" dirty="0" smtClean="0"/>
              <a:t>computer from </a:t>
            </a:r>
            <a:r>
              <a:rPr lang="en-US" dirty="0" smtClean="0"/>
              <a:t>cyber </a:t>
            </a:r>
            <a:r>
              <a:rPr lang="en-US" dirty="0" smtClean="0"/>
              <a:t>attacks (Gross et al., 2017).</a:t>
            </a:r>
            <a:endParaRPr lang="en-US" dirty="0" smtClean="0"/>
          </a:p>
          <a:p>
            <a:r>
              <a:rPr lang="en-US" dirty="0" smtClean="0"/>
              <a:t>Cyber attacks </a:t>
            </a:r>
            <a:r>
              <a:rPr lang="en-US" dirty="0" smtClean="0"/>
              <a:t>negatively affects firms.</a:t>
            </a:r>
            <a:endParaRPr lang="en-US" dirty="0" smtClean="0"/>
          </a:p>
          <a:p>
            <a:r>
              <a:rPr lang="en-US" dirty="0" smtClean="0"/>
              <a:t> </a:t>
            </a:r>
            <a:r>
              <a:rPr lang="en-US" dirty="0" smtClean="0"/>
              <a:t>There is need to develop solid </a:t>
            </a:r>
            <a:r>
              <a:rPr lang="en-US" dirty="0" smtClean="0"/>
              <a:t>system </a:t>
            </a:r>
            <a:r>
              <a:rPr lang="en-US" dirty="0" smtClean="0"/>
              <a:t>to mitigate malware.</a:t>
            </a:r>
            <a:endParaRPr lang="en-US" dirty="0" smtClean="0"/>
          </a:p>
          <a:p>
            <a:r>
              <a:rPr lang="en-US" dirty="0" smtClean="0"/>
              <a:t>Effective </a:t>
            </a:r>
            <a:r>
              <a:rPr lang="en-US" dirty="0" smtClean="0"/>
              <a:t>cyber security system </a:t>
            </a:r>
            <a:r>
              <a:rPr lang="en-US" dirty="0" smtClean="0"/>
              <a:t>protects data.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001" y="212271"/>
            <a:ext cx="2847975" cy="1600200"/>
          </a:xfrm>
          <a:prstGeom prst="rect">
            <a:avLst/>
          </a:prstGeom>
        </p:spPr>
      </p:pic>
    </p:spTree>
    <p:extLst>
      <p:ext uri="{BB962C8B-B14F-4D97-AF65-F5344CB8AC3E}">
        <p14:creationId xmlns:p14="http://schemas.microsoft.com/office/powerpoint/2010/main" val="163981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between cyber and computer security</a:t>
            </a:r>
            <a:endParaRPr lang="en-US" dirty="0"/>
          </a:p>
        </p:txBody>
      </p:sp>
      <p:sp>
        <p:nvSpPr>
          <p:cNvPr id="3" name="Content Placeholder 2"/>
          <p:cNvSpPr>
            <a:spLocks noGrp="1"/>
          </p:cNvSpPr>
          <p:nvPr>
            <p:ph idx="1"/>
          </p:nvPr>
        </p:nvSpPr>
        <p:spPr/>
        <p:txBody>
          <a:bodyPr>
            <a:normAutofit/>
          </a:bodyPr>
          <a:lstStyle/>
          <a:p>
            <a:r>
              <a:rPr lang="en-US" dirty="0" smtClean="0"/>
              <a:t>Cyber security </a:t>
            </a:r>
            <a:r>
              <a:rPr lang="en-US" dirty="0" smtClean="0"/>
              <a:t>involves attacks from the web while computer </a:t>
            </a:r>
            <a:r>
              <a:rPr lang="en-US" dirty="0" smtClean="0"/>
              <a:t>security </a:t>
            </a:r>
            <a:r>
              <a:rPr lang="en-US" dirty="0" smtClean="0"/>
              <a:t>involves information </a:t>
            </a:r>
            <a:r>
              <a:rPr lang="en-US" dirty="0" smtClean="0"/>
              <a:t>stored in a </a:t>
            </a:r>
            <a:r>
              <a:rPr lang="en-US" dirty="0"/>
              <a:t>computer </a:t>
            </a:r>
            <a:r>
              <a:rPr lang="en-US" dirty="0" smtClean="0"/>
              <a:t>(Gross et al., 2017).</a:t>
            </a:r>
            <a:endParaRPr lang="en-US" dirty="0" smtClean="0"/>
          </a:p>
          <a:p>
            <a:r>
              <a:rPr lang="en-US" dirty="0" smtClean="0"/>
              <a:t>Cyber security </a:t>
            </a:r>
            <a:r>
              <a:rPr lang="en-US" dirty="0" smtClean="0"/>
              <a:t>prevents </a:t>
            </a:r>
            <a:r>
              <a:rPr lang="en-US" dirty="0" smtClean="0"/>
              <a:t>unauthorized </a:t>
            </a:r>
            <a:r>
              <a:rPr lang="en-US" dirty="0" smtClean="0"/>
              <a:t>digital </a:t>
            </a:r>
            <a:r>
              <a:rPr lang="en-US" dirty="0" smtClean="0"/>
              <a:t>attack while computer </a:t>
            </a:r>
            <a:r>
              <a:rPr lang="en-US" dirty="0" smtClean="0"/>
              <a:t>security </a:t>
            </a:r>
            <a:r>
              <a:rPr lang="en-US" dirty="0" smtClean="0"/>
              <a:t>safeguarded physical and digital data </a:t>
            </a:r>
            <a:r>
              <a:rPr lang="en-US" dirty="0" smtClean="0"/>
              <a:t>from unauthorized access. </a:t>
            </a:r>
          </a:p>
          <a:p>
            <a:r>
              <a:rPr lang="en-US" dirty="0" smtClean="0"/>
              <a:t>Cyber security protects data through cyber while </a:t>
            </a:r>
            <a:r>
              <a:rPr lang="en-US" dirty="0" smtClean="0"/>
              <a:t>computer security </a:t>
            </a:r>
            <a:r>
              <a:rPr lang="en-US" dirty="0" smtClean="0"/>
              <a:t>prevent information </a:t>
            </a:r>
            <a:r>
              <a:rPr lang="en-US" dirty="0" smtClean="0"/>
              <a:t>and information system from unauthorized </a:t>
            </a:r>
            <a:r>
              <a:rPr lang="en-US" dirty="0"/>
              <a:t>access(Gross et al., 2017).</a:t>
            </a:r>
            <a:endParaRPr lang="en-US" dirty="0" smtClean="0"/>
          </a:p>
        </p:txBody>
      </p:sp>
    </p:spTree>
    <p:extLst>
      <p:ext uri="{BB962C8B-B14F-4D97-AF65-F5344CB8AC3E}">
        <p14:creationId xmlns:p14="http://schemas.microsoft.com/office/powerpoint/2010/main" val="1951680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security plan</a:t>
            </a:r>
            <a:br>
              <a:rPr lang="en-US" dirty="0" smtClean="0"/>
            </a:br>
            <a:endParaRPr lang="en-US" dirty="0"/>
          </a:p>
        </p:txBody>
      </p:sp>
      <p:sp>
        <p:nvSpPr>
          <p:cNvPr id="3" name="Content Placeholder 2"/>
          <p:cNvSpPr>
            <a:spLocks noGrp="1"/>
          </p:cNvSpPr>
          <p:nvPr>
            <p:ph idx="1"/>
          </p:nvPr>
        </p:nvSpPr>
        <p:spPr/>
        <p:txBody>
          <a:bodyPr/>
          <a:lstStyle/>
          <a:p>
            <a:r>
              <a:rPr lang="en-US" dirty="0" smtClean="0"/>
              <a:t>Organization are concern with the latest computer viruses and spam email which might bring harmful things into the </a:t>
            </a:r>
            <a:r>
              <a:rPr lang="en-US" dirty="0"/>
              <a:t>organization (</a:t>
            </a:r>
            <a:r>
              <a:rPr lang="en-US" dirty="0" err="1" smtClean="0"/>
              <a:t>Hopkin</a:t>
            </a:r>
            <a:r>
              <a:rPr lang="en-US" dirty="0" smtClean="0"/>
              <a:t>, 2017).</a:t>
            </a:r>
            <a:endParaRPr lang="en-US" dirty="0" smtClean="0"/>
          </a:p>
          <a:p>
            <a:r>
              <a:rPr lang="en-US" dirty="0" smtClean="0"/>
              <a:t>Firms have decided to identify and prioritize confidential information related to the businesses. </a:t>
            </a:r>
          </a:p>
          <a:p>
            <a:r>
              <a:rPr lang="en-US" dirty="0" smtClean="0"/>
              <a:t>Additionally, organization are conducting a vigorous study aimed at understanding information flow, and how they can perform risk assessment </a:t>
            </a:r>
            <a:r>
              <a:rPr lang="en-US" dirty="0" smtClean="0"/>
              <a:t>processes(</a:t>
            </a:r>
            <a:r>
              <a:rPr lang="en-US" dirty="0" err="1" smtClean="0"/>
              <a:t>Hopkin</a:t>
            </a:r>
            <a:r>
              <a:rPr lang="en-US" dirty="0" smtClean="0"/>
              <a:t>, </a:t>
            </a:r>
            <a:r>
              <a:rPr lang="en-US" dirty="0"/>
              <a:t>2017). </a:t>
            </a:r>
            <a:endParaRPr lang="en-US" dirty="0" smtClean="0"/>
          </a:p>
          <a:p>
            <a:r>
              <a:rPr lang="en-US" dirty="0" smtClean="0"/>
              <a:t>These gives firms the ability to control the flow of crucial information within the firm. </a:t>
            </a:r>
          </a:p>
          <a:p>
            <a:endParaRPr lang="en-US" dirty="0"/>
          </a:p>
        </p:txBody>
      </p:sp>
    </p:spTree>
    <p:extLst>
      <p:ext uri="{BB962C8B-B14F-4D97-AF65-F5344CB8AC3E}">
        <p14:creationId xmlns:p14="http://schemas.microsoft.com/office/powerpoint/2010/main" val="38005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security plan</a:t>
            </a:r>
            <a:endParaRPr lang="en-US" dirty="0"/>
          </a:p>
        </p:txBody>
      </p:sp>
      <p:sp>
        <p:nvSpPr>
          <p:cNvPr id="3" name="Content Placeholder 2"/>
          <p:cNvSpPr>
            <a:spLocks noGrp="1"/>
          </p:cNvSpPr>
          <p:nvPr>
            <p:ph idx="1"/>
          </p:nvPr>
        </p:nvSpPr>
        <p:spPr/>
        <p:txBody>
          <a:bodyPr/>
          <a:lstStyle/>
          <a:p>
            <a:r>
              <a:rPr lang="en-US" dirty="0" smtClean="0"/>
              <a:t>Companies are making it easier to access digital information which compliment the existing technology.</a:t>
            </a:r>
          </a:p>
          <a:p>
            <a:r>
              <a:rPr lang="en-US" dirty="0" smtClean="0"/>
              <a:t>As stated by </a:t>
            </a:r>
            <a:r>
              <a:rPr lang="en-US" dirty="0" err="1" smtClean="0"/>
              <a:t>Hopkin</a:t>
            </a:r>
            <a:r>
              <a:rPr lang="en-US" dirty="0" smtClean="0"/>
              <a:t> (2017), individuals </a:t>
            </a:r>
            <a:r>
              <a:rPr lang="en-US" dirty="0" smtClean="0"/>
              <a:t>need to review how the organization uses various digital tools to ensure security of data.</a:t>
            </a:r>
          </a:p>
          <a:p>
            <a:r>
              <a:rPr lang="en-US" dirty="0" smtClean="0"/>
              <a:t>The security plan should help in identifying tools that are likely to make the organization more efficient, and effective.</a:t>
            </a:r>
          </a:p>
          <a:p>
            <a:r>
              <a:rPr lang="en-US" dirty="0" smtClean="0"/>
              <a:t>Moreover, a firm should evaluate available resources and ensure they identify new to take care of the emerging </a:t>
            </a:r>
            <a:r>
              <a:rPr lang="en-US" dirty="0" smtClean="0"/>
              <a:t>issues (</a:t>
            </a:r>
            <a:r>
              <a:rPr lang="en-US" dirty="0" err="1" smtClean="0"/>
              <a:t>Hopkin</a:t>
            </a:r>
            <a:r>
              <a:rPr lang="en-US" dirty="0" smtClean="0"/>
              <a:t>, </a:t>
            </a:r>
            <a:r>
              <a:rPr lang="en-US" dirty="0"/>
              <a:t>2017).</a:t>
            </a:r>
            <a:endParaRPr lang="en-US" dirty="0" smtClean="0"/>
          </a:p>
          <a:p>
            <a:endParaRPr lang="en-US" dirty="0"/>
          </a:p>
        </p:txBody>
      </p:sp>
    </p:spTree>
    <p:extLst>
      <p:ext uri="{BB962C8B-B14F-4D97-AF65-F5344CB8AC3E}">
        <p14:creationId xmlns:p14="http://schemas.microsoft.com/office/powerpoint/2010/main" val="4199203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yberwarfare</a:t>
            </a:r>
            <a:endParaRPr lang="en-US" dirty="0"/>
          </a:p>
        </p:txBody>
      </p:sp>
      <p:sp>
        <p:nvSpPr>
          <p:cNvPr id="3" name="Content Placeholder 2"/>
          <p:cNvSpPr>
            <a:spLocks noGrp="1"/>
          </p:cNvSpPr>
          <p:nvPr>
            <p:ph idx="1"/>
          </p:nvPr>
        </p:nvSpPr>
        <p:spPr/>
        <p:txBody>
          <a:bodyPr/>
          <a:lstStyle/>
          <a:p>
            <a:r>
              <a:rPr lang="en-US" dirty="0" err="1" smtClean="0"/>
              <a:t>Cyberwarfare</a:t>
            </a:r>
            <a:r>
              <a:rPr lang="en-US" dirty="0" smtClean="0"/>
              <a:t> is computer </a:t>
            </a:r>
            <a:r>
              <a:rPr lang="en-US" dirty="0" smtClean="0"/>
              <a:t>or network </a:t>
            </a:r>
            <a:r>
              <a:rPr lang="en-US" dirty="0" smtClean="0"/>
              <a:t>based conflict which is </a:t>
            </a:r>
            <a:r>
              <a:rPr lang="en-US" dirty="0" smtClean="0"/>
              <a:t>politically </a:t>
            </a:r>
            <a:r>
              <a:rPr lang="en-US" dirty="0"/>
              <a:t>motivated (</a:t>
            </a:r>
            <a:r>
              <a:rPr lang="en-US" dirty="0" err="1"/>
              <a:t>Bagchi</a:t>
            </a:r>
            <a:r>
              <a:rPr lang="en-US" dirty="0"/>
              <a:t> &amp; </a:t>
            </a:r>
            <a:r>
              <a:rPr lang="en-US" dirty="0" err="1"/>
              <a:t>Bandyopadhyay</a:t>
            </a:r>
            <a:r>
              <a:rPr lang="en-US" dirty="0"/>
              <a:t>, 2018</a:t>
            </a:r>
            <a:r>
              <a:rPr lang="en-US" dirty="0" smtClean="0"/>
              <a:t>).</a:t>
            </a:r>
            <a:endParaRPr lang="en-US" dirty="0" smtClean="0"/>
          </a:p>
          <a:p>
            <a:pPr marL="0" indent="0">
              <a:buNone/>
            </a:pPr>
            <a:r>
              <a:rPr lang="en-US" dirty="0" smtClean="0"/>
              <a:t>Examples include;</a:t>
            </a:r>
            <a:endParaRPr lang="en-US" dirty="0" smtClean="0"/>
          </a:p>
          <a:p>
            <a:r>
              <a:rPr lang="en-US" dirty="0" smtClean="0"/>
              <a:t>Hacking of Serbia </a:t>
            </a:r>
            <a:r>
              <a:rPr lang="en-US" dirty="0" smtClean="0"/>
              <a:t>air </a:t>
            </a:r>
            <a:r>
              <a:rPr lang="en-US" dirty="0" smtClean="0"/>
              <a:t>defense by America. </a:t>
            </a:r>
            <a:endParaRPr lang="en-US" dirty="0" smtClean="0"/>
          </a:p>
          <a:p>
            <a:r>
              <a:rPr lang="en-US" dirty="0" smtClean="0"/>
              <a:t>Unknown </a:t>
            </a:r>
            <a:r>
              <a:rPr lang="en-US" dirty="0" smtClean="0"/>
              <a:t>people </a:t>
            </a:r>
            <a:r>
              <a:rPr lang="en-US" dirty="0" smtClean="0"/>
              <a:t>attacking </a:t>
            </a:r>
            <a:r>
              <a:rPr lang="en-US" dirty="0" smtClean="0"/>
              <a:t>United </a:t>
            </a:r>
            <a:r>
              <a:rPr lang="en-US" dirty="0" smtClean="0"/>
              <a:t>States </a:t>
            </a:r>
            <a:r>
              <a:rPr lang="en-US" dirty="0" smtClean="0"/>
              <a:t>computers.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4027" y="251323"/>
            <a:ext cx="2686050" cy="1704975"/>
          </a:xfrm>
          <a:prstGeom prst="rect">
            <a:avLst/>
          </a:prstGeom>
        </p:spPr>
      </p:pic>
    </p:spTree>
    <p:extLst>
      <p:ext uri="{BB962C8B-B14F-4D97-AF65-F5344CB8AC3E}">
        <p14:creationId xmlns:p14="http://schemas.microsoft.com/office/powerpoint/2010/main" val="2649606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Cyber terrorism </a:t>
            </a:r>
            <a:endParaRPr lang="en-US" dirty="0"/>
          </a:p>
        </p:txBody>
      </p:sp>
      <p:sp>
        <p:nvSpPr>
          <p:cNvPr id="3" name="Content Placeholder 2"/>
          <p:cNvSpPr>
            <a:spLocks noGrp="1"/>
          </p:cNvSpPr>
          <p:nvPr>
            <p:ph idx="1"/>
          </p:nvPr>
        </p:nvSpPr>
        <p:spPr/>
        <p:txBody>
          <a:bodyPr/>
          <a:lstStyle/>
          <a:p>
            <a:r>
              <a:rPr lang="en-US" dirty="0" smtClean="0"/>
              <a:t>Cyber terrorism is any computer based attack whose aim is to disable vital systems in the computer so that the government can be intimidated or harmed.</a:t>
            </a:r>
          </a:p>
          <a:p>
            <a:r>
              <a:rPr lang="en-US" dirty="0" smtClean="0"/>
              <a:t>The use of internet in communication and recruitment of new members by the Al-Qaeda is an example of a cyber terrorism </a:t>
            </a:r>
            <a:r>
              <a:rPr lang="en-US" dirty="0" smtClean="0"/>
              <a:t>activities (</a:t>
            </a:r>
            <a:r>
              <a:rPr lang="en-US" dirty="0" err="1"/>
              <a:t>Jeschke</a:t>
            </a:r>
            <a:r>
              <a:rPr lang="en-US" dirty="0"/>
              <a:t> et al., 2017).</a:t>
            </a:r>
            <a:endParaRPr lang="en-US" dirty="0" smtClean="0"/>
          </a:p>
          <a:p>
            <a:r>
              <a:rPr lang="en-US" dirty="0" smtClean="0"/>
              <a:t>Besides, cyber terrorism took place in Estonia when the country was removing the soviet statue.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976" y="304800"/>
            <a:ext cx="2724150" cy="1676400"/>
          </a:xfrm>
          <a:prstGeom prst="rect">
            <a:avLst/>
          </a:prstGeom>
        </p:spPr>
      </p:pic>
    </p:spTree>
    <p:extLst>
      <p:ext uri="{BB962C8B-B14F-4D97-AF65-F5344CB8AC3E}">
        <p14:creationId xmlns:p14="http://schemas.microsoft.com/office/powerpoint/2010/main" val="60278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166" y="1010433"/>
            <a:ext cx="8596668" cy="1320800"/>
          </a:xfrm>
        </p:spPr>
        <p:txBody>
          <a:bodyPr/>
          <a:lstStyle/>
          <a:p>
            <a:r>
              <a:rPr lang="en-US" dirty="0" smtClean="0"/>
              <a:t>Difference between Cyberwarfare and cyber terrorism</a:t>
            </a:r>
            <a:endParaRPr lang="en-US" dirty="0"/>
          </a:p>
        </p:txBody>
      </p:sp>
      <p:sp>
        <p:nvSpPr>
          <p:cNvPr id="3" name="Content Placeholder 2"/>
          <p:cNvSpPr>
            <a:spLocks noGrp="1"/>
          </p:cNvSpPr>
          <p:nvPr>
            <p:ph idx="1"/>
          </p:nvPr>
        </p:nvSpPr>
        <p:spPr/>
        <p:txBody>
          <a:bodyPr/>
          <a:lstStyle/>
          <a:p>
            <a:r>
              <a:rPr lang="en-US" dirty="0" smtClean="0"/>
              <a:t>Cyberwarfare is committed by people who have a special motive. In contrast, cyber terrorism aim is ti instill fear and cause sufficient destruction to the affected </a:t>
            </a:r>
            <a:r>
              <a:rPr lang="en-US" dirty="0"/>
              <a:t>nation </a:t>
            </a:r>
            <a:r>
              <a:rPr lang="en-US" dirty="0" smtClean="0"/>
              <a:t>(</a:t>
            </a:r>
            <a:r>
              <a:rPr lang="en-US" dirty="0" err="1" smtClean="0"/>
              <a:t>Jeschke</a:t>
            </a:r>
            <a:r>
              <a:rPr lang="en-US" dirty="0" smtClean="0"/>
              <a:t> et al., 2017).</a:t>
            </a:r>
            <a:endParaRPr lang="en-US" dirty="0" smtClean="0"/>
          </a:p>
          <a:p>
            <a:r>
              <a:rPr lang="en-US" dirty="0" smtClean="0"/>
              <a:t>Cyber terrorism is carried out with the motive of intimidating the affected government, where as Cyberwarfare is carried out with a political motive.</a:t>
            </a:r>
          </a:p>
          <a:p>
            <a:endParaRPr lang="en-US" dirty="0"/>
          </a:p>
        </p:txBody>
      </p:sp>
    </p:spTree>
    <p:extLst>
      <p:ext uri="{BB962C8B-B14F-4D97-AF65-F5344CB8AC3E}">
        <p14:creationId xmlns:p14="http://schemas.microsoft.com/office/powerpoint/2010/main" val="3077216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onclusions</a:t>
            </a:r>
            <a:endParaRPr lang="en-US" dirty="0"/>
          </a:p>
        </p:txBody>
      </p:sp>
      <p:sp>
        <p:nvSpPr>
          <p:cNvPr id="3" name="Content Placeholder 2"/>
          <p:cNvSpPr>
            <a:spLocks noGrp="1"/>
          </p:cNvSpPr>
          <p:nvPr>
            <p:ph idx="1"/>
          </p:nvPr>
        </p:nvSpPr>
        <p:spPr/>
        <p:txBody>
          <a:bodyPr>
            <a:normAutofit/>
          </a:bodyPr>
          <a:lstStyle/>
          <a:p>
            <a:r>
              <a:rPr lang="en-US" dirty="0" smtClean="0"/>
              <a:t>It is essential for a business to conduct an assessment on the various challenges that the business is likely to suffer.</a:t>
            </a:r>
          </a:p>
          <a:p>
            <a:r>
              <a:rPr lang="en-US" dirty="0" smtClean="0"/>
              <a:t>Business suffers from both infrastructural and technological challenges.</a:t>
            </a:r>
          </a:p>
          <a:p>
            <a:r>
              <a:rPr lang="en-US" dirty="0" smtClean="0"/>
              <a:t>Computer security is the process of ensuring safety of the computer hardware and ensuring there is backup of information stored. Where as, cyber security involves the processes aimed at protecting the computer and information from cyber attacks. </a:t>
            </a:r>
          </a:p>
          <a:p>
            <a:r>
              <a:rPr lang="en-US" dirty="0" smtClean="0"/>
              <a:t>Cyber terrorism is any computer based attack aimed at disabling vital information. Where as, cyber warfare is any computer or network based conflict that has political motives.</a:t>
            </a:r>
          </a:p>
          <a:p>
            <a:endParaRPr lang="en-US" dirty="0"/>
          </a:p>
        </p:txBody>
      </p:sp>
    </p:spTree>
    <p:extLst>
      <p:ext uri="{BB962C8B-B14F-4D97-AF65-F5344CB8AC3E}">
        <p14:creationId xmlns:p14="http://schemas.microsoft.com/office/powerpoint/2010/main" val="3758859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Saridakis, G., Benson, V., Ezingeard, J. N., &amp; Tennakoon, H. (2016). Individual information security, user behavior and cyber victimization: An empirical study of social networking users. </a:t>
            </a:r>
            <a:r>
              <a:rPr lang="en-US" i="1" dirty="0" smtClean="0"/>
              <a:t>Technological Forecasting and Social Change</a:t>
            </a:r>
            <a:r>
              <a:rPr lang="en-US" dirty="0" smtClean="0"/>
              <a:t>, </a:t>
            </a:r>
            <a:r>
              <a:rPr lang="en-US" i="1" dirty="0" smtClean="0"/>
              <a:t>102</a:t>
            </a:r>
            <a:r>
              <a:rPr lang="en-US" dirty="0" smtClean="0"/>
              <a:t>, 320-330.</a:t>
            </a:r>
          </a:p>
          <a:p>
            <a:r>
              <a:rPr lang="en-US" dirty="0" smtClean="0"/>
              <a:t>Jeschke, S., Brecher, C., Meisen, T., Özdemir, D., &amp; Eschert, T. (2017). Industrial internet of things and cyber manufacturing systems. In </a:t>
            </a:r>
            <a:r>
              <a:rPr lang="en-US" i="1" dirty="0" smtClean="0"/>
              <a:t>Industrial Internet of Things</a:t>
            </a:r>
            <a:r>
              <a:rPr lang="en-US" dirty="0" smtClean="0"/>
              <a:t> (pp. 3-19). Springer, Cham.</a:t>
            </a:r>
          </a:p>
          <a:p>
            <a:r>
              <a:rPr lang="en-US" dirty="0" smtClean="0"/>
              <a:t>Hopkin, P. (2017). </a:t>
            </a:r>
            <a:r>
              <a:rPr lang="en-US" i="1" dirty="0" smtClean="0"/>
              <a:t>Fundamentals of risk management: understanding, evaluating and implementing effective risk management</a:t>
            </a:r>
            <a:r>
              <a:rPr lang="en-US" dirty="0" smtClean="0"/>
              <a:t>. Kogan Page Publishers.</a:t>
            </a:r>
          </a:p>
          <a:p>
            <a:r>
              <a:rPr lang="en-US" dirty="0" smtClean="0"/>
              <a:t>Bagchi, A., &amp; Bandyopadhyay, T. (2018). Role of Intelligence Inputs in Defending against Cyber Warfare and Cyber Terrorism.</a:t>
            </a:r>
          </a:p>
          <a:p>
            <a:r>
              <a:rPr lang="en-US" dirty="0" smtClean="0"/>
              <a:t>Gross, M. L., Canetti, D., &amp; Vashdi, D. R. (2017). Cyberterrorism: its effects on psychological well-being, public confidence and political attitudes. </a:t>
            </a:r>
            <a:r>
              <a:rPr lang="en-US" i="1" dirty="0" smtClean="0"/>
              <a:t>Journal of Cybersecurity</a:t>
            </a:r>
            <a:r>
              <a:rPr lang="en-US" dirty="0" smtClean="0"/>
              <a:t>, </a:t>
            </a:r>
            <a:r>
              <a:rPr lang="en-US" i="1" dirty="0" smtClean="0"/>
              <a:t>3</a:t>
            </a:r>
            <a:r>
              <a:rPr lang="en-US" dirty="0" smtClean="0"/>
              <a:t>(1), 49-58.</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0768265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1114</Words>
  <Application>Microsoft Office PowerPoint</Application>
  <PresentationFormat>Custom</PresentationFormat>
  <Paragraphs>91</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Risk Assessment</vt:lpstr>
      <vt:lpstr>Risk assessment in business</vt:lpstr>
      <vt:lpstr>Technological challenges</vt:lpstr>
      <vt:lpstr>Computer security</vt:lpstr>
      <vt:lpstr>Cyber security</vt:lpstr>
      <vt:lpstr>Difference between cyber and computer security</vt:lpstr>
      <vt:lpstr>Mobile security plan </vt:lpstr>
      <vt:lpstr>Mobile security plan</vt:lpstr>
      <vt:lpstr>Cyberwarfare</vt:lpstr>
      <vt:lpstr>Cyber terrorism </vt:lpstr>
      <vt:lpstr>Difference between Cyberwarfare and cyber terrorism</vt:lpstr>
      <vt:lpstr>Conclusions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2018-02-03T16:54:43Z</dcterms:created>
  <dcterms:modified xsi:type="dcterms:W3CDTF">2018-02-03T18:45:09Z</dcterms:modified>
</cp:coreProperties>
</file>